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F49D6-CB8F-CF45-B710-2AD4FE7EC38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D7FA-6270-054C-BAFF-F9B3C8D72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30425"/>
            <a:ext cx="7272808" cy="1470025"/>
          </a:xfrm>
        </p:spPr>
        <p:txBody>
          <a:bodyPr/>
          <a:lstStyle/>
          <a:p>
            <a:r>
              <a:rPr lang="en-AU" cap="small" dirty="0"/>
              <a:t>Aims in teaching primary school geography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7332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AU" sz="900" b="1" dirty="0">
                <a:latin typeface="Arial"/>
                <a:ea typeface="Cambria"/>
                <a:cs typeface="Times New Roman"/>
              </a:rPr>
              <a:t>Core units: Key </a:t>
            </a:r>
            <a:r>
              <a:rPr lang="en-AU" sz="900" b="1" dirty="0" smtClean="0">
                <a:latin typeface="Arial"/>
                <a:ea typeface="Cambria"/>
                <a:cs typeface="Times New Roman"/>
              </a:rPr>
              <a:t>understandings Years F</a:t>
            </a:r>
            <a:r>
              <a:rPr lang="en-AU" sz="900" dirty="0">
                <a:latin typeface="Arial"/>
                <a:ea typeface="Times New Roman"/>
                <a:cs typeface="Times New Roman"/>
              </a:rPr>
              <a:t>–</a:t>
            </a:r>
            <a:r>
              <a:rPr lang="en-AU" sz="900" b="1" dirty="0" smtClean="0">
                <a:latin typeface="Arial"/>
                <a:ea typeface="Cambria"/>
                <a:cs typeface="Times New Roman"/>
              </a:rPr>
              <a:t>4</a:t>
            </a:r>
            <a:endParaRPr lang="en-AU" sz="900" dirty="0">
              <a:latin typeface="Arial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900" b="1" dirty="0">
                <a:latin typeface="Arial"/>
                <a:ea typeface="Cambria"/>
                <a:cs typeface="Times New Roman"/>
              </a:rPr>
              <a:t>Illustration </a:t>
            </a:r>
            <a:r>
              <a:rPr lang="en-AU" sz="900" b="1" dirty="0" smtClean="0">
                <a:latin typeface="Arial"/>
                <a:ea typeface="Cambria"/>
                <a:cs typeface="Times New Roman"/>
              </a:rPr>
              <a:t>1: </a:t>
            </a:r>
            <a:r>
              <a:rPr lang="en-AU" sz="900" b="1" dirty="0">
                <a:latin typeface="Arial"/>
                <a:ea typeface="Cambria"/>
                <a:cs typeface="Times New Roman"/>
              </a:rPr>
              <a:t>Pointers to understanding</a:t>
            </a:r>
            <a:endParaRPr lang="en-AU" sz="900" dirty="0">
              <a:effectLst/>
              <a:latin typeface="Arial"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6537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 we know when we achieve Aim</a:t>
            </a:r>
            <a:r>
              <a:rPr lang="en-US" sz="3600" dirty="0" smtClean="0"/>
              <a:t> 4?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931224" cy="4353347"/>
          </a:xfrm>
        </p:spPr>
        <p:txBody>
          <a:bodyPr/>
          <a:lstStyle/>
          <a:p>
            <a:pPr marL="0" indent="0">
              <a:buSzPct val="80000"/>
              <a:buNone/>
            </a:pPr>
            <a:r>
              <a:rPr lang="en-US" dirty="0" smtClean="0"/>
              <a:t>Students:</a:t>
            </a:r>
          </a:p>
          <a:p>
            <a:pPr>
              <a:buSzPct val="80000"/>
            </a:pPr>
            <a:r>
              <a:rPr lang="en-US" dirty="0" smtClean="0"/>
              <a:t>show critical-thinking skills</a:t>
            </a:r>
          </a:p>
          <a:p>
            <a:pPr>
              <a:buSzPct val="80000"/>
            </a:pPr>
            <a:r>
              <a:rPr lang="en-US" dirty="0" smtClean="0"/>
              <a:t>demonstrate self-directed inquiry</a:t>
            </a:r>
          </a:p>
          <a:p>
            <a:pPr>
              <a:buSzPct val="80000"/>
            </a:pPr>
            <a:r>
              <a:rPr lang="en-US" dirty="0" smtClean="0"/>
              <a:t>work well with others in gathering and processing information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Aim 5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200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AU" dirty="0" smtClean="0"/>
              <a:t>develop </a:t>
            </a:r>
            <a:r>
              <a:rPr lang="en-AU" dirty="0"/>
              <a:t>as informed, responsible and active citizens who can contribute to the development of an environmentally and economically sustainable,  and socially just world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 we know when we achieve Aim</a:t>
            </a:r>
            <a:r>
              <a:rPr lang="en-US" sz="3600" dirty="0" smtClean="0"/>
              <a:t> 5?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848872" cy="4781128"/>
          </a:xfrm>
        </p:spPr>
        <p:txBody>
          <a:bodyPr>
            <a:normAutofit lnSpcReduction="10000"/>
          </a:bodyPr>
          <a:lstStyle/>
          <a:p>
            <a:pPr marL="0" indent="0">
              <a:buSzPct val="80000"/>
              <a:buNone/>
            </a:pPr>
            <a:r>
              <a:rPr lang="en-US" dirty="0" smtClean="0"/>
              <a:t>Students:</a:t>
            </a:r>
          </a:p>
          <a:p>
            <a:pPr>
              <a:buSzPct val="80000"/>
            </a:pPr>
            <a:r>
              <a:rPr lang="en-US" dirty="0" smtClean="0"/>
              <a:t>link their information and knowledge to imagining future scenarios</a:t>
            </a:r>
          </a:p>
          <a:p>
            <a:pPr>
              <a:buSzPct val="80000"/>
            </a:pPr>
            <a:r>
              <a:rPr lang="en-US" dirty="0" smtClean="0"/>
              <a:t>initiate and participate in individual and group actions</a:t>
            </a:r>
          </a:p>
          <a:p>
            <a:pPr>
              <a:buSzPct val="80000"/>
            </a:pPr>
            <a:r>
              <a:rPr lang="en-US" dirty="0" smtClean="0"/>
              <a:t>articulate their opinions and beliefs related to their environment and society</a:t>
            </a:r>
          </a:p>
          <a:p>
            <a:pPr>
              <a:buSzPct val="80000"/>
            </a:pPr>
            <a:r>
              <a:rPr lang="en-US" dirty="0" smtClean="0"/>
              <a:t>take on individual responsibilities to help their environment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200800" cy="511256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AU" sz="4200" dirty="0"/>
              <a:t>What are we aiming at in teaching primary school geography</a:t>
            </a:r>
            <a:r>
              <a:rPr lang="en-AU" sz="4200" dirty="0" smtClean="0"/>
              <a:t>?</a:t>
            </a:r>
            <a:br>
              <a:rPr lang="en-AU" sz="4200" dirty="0" smtClean="0"/>
            </a:br>
            <a:r>
              <a:rPr lang="en-AU" sz="4200" dirty="0" smtClean="0"/>
              <a:t> </a:t>
            </a:r>
            <a:br>
              <a:rPr lang="en-AU" sz="4200" dirty="0" smtClean="0"/>
            </a:br>
            <a:r>
              <a:rPr lang="en-AU" sz="4200" dirty="0" smtClean="0"/>
              <a:t>How </a:t>
            </a:r>
            <a:r>
              <a:rPr lang="en-AU" sz="4200" dirty="0"/>
              <a:t>do we know when we achieve it? </a:t>
            </a:r>
            <a:endParaRPr lang="en-AU" sz="4200" cap="smal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cap="small" dirty="0" smtClean="0"/>
              <a:t>Aim 1</a:t>
            </a:r>
            <a:endParaRPr lang="en-US" sz="4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0"/>
            <a:ext cx="7056784" cy="413732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Students develop </a:t>
            </a:r>
            <a:r>
              <a:rPr lang="en-AU" dirty="0"/>
              <a:t>a sense of wonder, curiosity and respect about places, people, cultures and environments throughout the world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43528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n-lt"/>
                <a:ea typeface="+mn-ea"/>
                <a:cs typeface="+mn-cs"/>
              </a:rPr>
              <a:t>How do we know when we achieve Aim 1?</a:t>
            </a:r>
            <a:endParaRPr lang="en-US" sz="3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776864" cy="4209331"/>
          </a:xfrm>
        </p:spPr>
        <p:txBody>
          <a:bodyPr/>
          <a:lstStyle/>
          <a:p>
            <a:pPr marL="0" indent="0">
              <a:buSzPct val="80000"/>
              <a:buNone/>
            </a:pPr>
            <a:r>
              <a:rPr lang="en-US" dirty="0" smtClean="0"/>
              <a:t>Students:</a:t>
            </a:r>
          </a:p>
          <a:p>
            <a:pPr>
              <a:buSzPct val="80000"/>
            </a:pPr>
            <a:r>
              <a:rPr lang="en-US" dirty="0" smtClean="0"/>
              <a:t>find out information and want to share it</a:t>
            </a:r>
          </a:p>
          <a:p>
            <a:pPr>
              <a:buSzPct val="80000"/>
            </a:pPr>
            <a:r>
              <a:rPr lang="en-US" dirty="0" smtClean="0"/>
              <a:t>are fascinated by particular places in the world</a:t>
            </a:r>
          </a:p>
          <a:p>
            <a:pPr>
              <a:buSzPct val="80000"/>
            </a:pPr>
            <a:r>
              <a:rPr lang="en-US" dirty="0" smtClean="0"/>
              <a:t>respond to our enthusiasms, and develop their own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cap="small" dirty="0" smtClean="0"/>
              <a:t>Aim 2</a:t>
            </a:r>
            <a:endParaRPr lang="en-US" sz="4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0"/>
            <a:ext cx="7056784" cy="4137323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S</a:t>
            </a:r>
            <a:r>
              <a:rPr lang="en-AU" dirty="0" smtClean="0"/>
              <a:t>tudents develop a </a:t>
            </a:r>
            <a:r>
              <a:rPr lang="en-AU" dirty="0"/>
              <a:t>deep geographical knowledge of their own locality, Australia, the Asia-Pacific region and the world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How do we know when we achieve Aim</a:t>
            </a:r>
            <a:r>
              <a:rPr lang="en-US" sz="3600" dirty="0" smtClean="0"/>
              <a:t> 2?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184576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</a:pPr>
            <a:r>
              <a:rPr lang="en-US" dirty="0" smtClean="0"/>
              <a:t>Students:</a:t>
            </a:r>
          </a:p>
          <a:p>
            <a:pPr>
              <a:buSzPct val="80000"/>
            </a:pPr>
            <a:r>
              <a:rPr lang="en-US" dirty="0" smtClean="0"/>
              <a:t>want to know more about their place, their country and their planet</a:t>
            </a:r>
          </a:p>
          <a:p>
            <a:pPr>
              <a:buSzPct val="80000"/>
            </a:pPr>
            <a:r>
              <a:rPr lang="en-US" dirty="0" smtClean="0"/>
              <a:t>show understanding of the relative scale of places</a:t>
            </a:r>
          </a:p>
          <a:p>
            <a:pPr>
              <a:buSzPct val="80000"/>
            </a:pPr>
            <a:r>
              <a:rPr lang="en-US" dirty="0" smtClean="0"/>
              <a:t>exhibit understanding of relationships between their place and other places</a:t>
            </a:r>
          </a:p>
          <a:p>
            <a:pPr>
              <a:buSzPct val="80000"/>
            </a:pPr>
            <a:r>
              <a:rPr lang="en-US" dirty="0" smtClean="0"/>
              <a:t>show understanding and appreciation of regional geographical diversity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cap="small" dirty="0" smtClean="0"/>
              <a:t>Aim 3</a:t>
            </a:r>
            <a:endParaRPr lang="en-US" sz="4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18735"/>
            <a:ext cx="7344816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3600" dirty="0" smtClean="0"/>
              <a:t>Students develop </a:t>
            </a:r>
            <a:r>
              <a:rPr lang="en-AU" sz="3600" dirty="0"/>
              <a:t>the ability to think geographically, using geographical concepts</a:t>
            </a:r>
            <a:r>
              <a:rPr lang="en-US" sz="3500" dirty="0" smtClean="0"/>
              <a:t>: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place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space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environment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interconnection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sustainability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scale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change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How do we know when we achieve Aim</a:t>
            </a:r>
            <a:r>
              <a:rPr lang="en-US" sz="3600" dirty="0" smtClean="0"/>
              <a:t> 3?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1"/>
            <a:ext cx="7992888" cy="4608513"/>
          </a:xfrm>
        </p:spPr>
        <p:txBody>
          <a:bodyPr/>
          <a:lstStyle/>
          <a:p>
            <a:pPr marL="0" indent="0">
              <a:buSzPct val="80000"/>
              <a:buNone/>
            </a:pPr>
            <a:r>
              <a:rPr lang="en-US" dirty="0" smtClean="0"/>
              <a:t>Students:</a:t>
            </a:r>
          </a:p>
          <a:p>
            <a:pPr>
              <a:buSzPct val="80000"/>
            </a:pPr>
            <a:r>
              <a:rPr lang="en-US" dirty="0" smtClean="0"/>
              <a:t>demonstrate thinking about the reasons for patterns and features on the earth’s surface</a:t>
            </a:r>
          </a:p>
          <a:p>
            <a:pPr>
              <a:buSzPct val="80000"/>
            </a:pPr>
            <a:r>
              <a:rPr lang="en-US" dirty="0" smtClean="0"/>
              <a:t>demonstrate thinking about the ways that humans and the physical environment are interconnected</a:t>
            </a:r>
          </a:p>
          <a:p>
            <a:pPr>
              <a:buSzPct val="80000"/>
            </a:pPr>
            <a:r>
              <a:rPr lang="en-US" dirty="0" smtClean="0"/>
              <a:t>show feeling for other peoples and for sustaining the environment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cap="small" dirty="0" smtClean="0"/>
              <a:t>Aim 4</a:t>
            </a:r>
            <a:endParaRPr lang="en-US" sz="4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34481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AU" dirty="0" smtClean="0"/>
              <a:t>develop the </a:t>
            </a:r>
            <a:r>
              <a:rPr lang="en-AU" dirty="0"/>
              <a:t>capacity to be competent, critical and creative users of geographical inquiry methods and skills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354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Aims in teaching primary school geography</vt:lpstr>
      <vt:lpstr>What are we aiming at in teaching primary school geography?   How do we know when we achieve it? </vt:lpstr>
      <vt:lpstr>Aim 1</vt:lpstr>
      <vt:lpstr>How do we know when we achieve Aim 1?</vt:lpstr>
      <vt:lpstr>Aim 2</vt:lpstr>
      <vt:lpstr>How do we know when we achieve Aim 2?</vt:lpstr>
      <vt:lpstr>Aim 3</vt:lpstr>
      <vt:lpstr>How do we know when we achieve Aim 3?</vt:lpstr>
      <vt:lpstr>Aim 4</vt:lpstr>
      <vt:lpstr>How do we know when we achieve Aim 4?</vt:lpstr>
      <vt:lpstr>Aim 5</vt:lpstr>
      <vt:lpstr>How do we know when we achieve Aim 5?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we aiming at in teaching Primary School Geography?</dc:title>
  <dc:creator>John Butler</dc:creator>
  <cp:lastModifiedBy>Rob Berry</cp:lastModifiedBy>
  <cp:revision>27</cp:revision>
  <dcterms:created xsi:type="dcterms:W3CDTF">2012-09-13T07:48:32Z</dcterms:created>
  <dcterms:modified xsi:type="dcterms:W3CDTF">2013-04-18T03:02:26Z</dcterms:modified>
</cp:coreProperties>
</file>